
<file path=[Content_Types].xml><?xml version="1.0" encoding="utf-8"?>
<Types xmlns="http://schemas.openxmlformats.org/package/2006/content-types">
  <Default Extension="xml" ContentType="application/xml"/>
  <Default Extension="mp4" ContentType="video/unknown"/>
  <Default Extension="bin" ContentType="application/vnd.openxmlformats-officedocument.presentationml.printerSettings"/>
  <Default Extension="png" ContentType="image/png"/>
  <Default Extension="jpe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4" r:id="rId7"/>
    <p:sldId id="265" r:id="rId8"/>
    <p:sldId id="261" r:id="rId9"/>
    <p:sldId id="266" r:id="rId10"/>
    <p:sldId id="267" r:id="rId11"/>
    <p:sldId id="262" r:id="rId12"/>
    <p:sldId id="268" r:id="rId13"/>
    <p:sldId id="269" r:id="rId14"/>
    <p:sldId id="263" r:id="rId15"/>
    <p:sldId id="270" r:id="rId16"/>
    <p:sldId id="271" r:id="rId17"/>
    <p:sldId id="272"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0" d="100"/>
          <a:sy n="90" d="100"/>
        </p:scale>
        <p:origin x="-39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02019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949498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279412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275933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FECD78-3C8E-49F2-8FAB-59489D168ABB}" type="datetimeFigureOut">
              <a:rPr lang="en-US" smtClean="0"/>
              <a:t>1/5/17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798952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1/5/17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034301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1/5/17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17940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1/5/17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656067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1/5/17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249128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1/5/17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30116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1/5/17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50657455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1/5/17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a:p>
        </p:txBody>
      </p:sp>
    </p:spTree>
    <p:extLst>
      <p:ext uri="{BB962C8B-B14F-4D97-AF65-F5344CB8AC3E}">
        <p14:creationId xmlns:p14="http://schemas.microsoft.com/office/powerpoint/2010/main" val="2557711237"/>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png"/><Relationship Id="rId1" Type="http://schemas.microsoft.com/office/2007/relationships/media" Target="../media/media2.mp4"/><Relationship Id="rId2" Type="http://schemas.openxmlformats.org/officeDocument/2006/relationships/video" Target="../media/media2.mp4"/></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png"/><Relationship Id="rId1" Type="http://schemas.microsoft.com/office/2007/relationships/media" Target="../media/media1.mp4"/><Relationship Id="rId2" Type="http://schemas.openxmlformats.org/officeDocument/2006/relationships/video" Target="../media/media1.mp4"/></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Production Methods</a:t>
            </a:r>
            <a:endParaRPr lang="en-US" dirty="0"/>
          </a:p>
        </p:txBody>
      </p:sp>
      <p:sp>
        <p:nvSpPr>
          <p:cNvPr id="3" name="Subtitle 2"/>
          <p:cNvSpPr>
            <a:spLocks noGrp="1"/>
          </p:cNvSpPr>
          <p:nvPr>
            <p:ph type="subTitle" idx="1"/>
          </p:nvPr>
        </p:nvSpPr>
        <p:spPr/>
        <p:txBody>
          <a:bodyPr/>
          <a:lstStyle/>
          <a:p>
            <a:r>
              <a:rPr lang="en-US" dirty="0" smtClean="0"/>
              <a:t>Business and Management</a:t>
            </a:r>
            <a:endParaRPr lang="en-US" dirty="0"/>
          </a:p>
        </p:txBody>
      </p:sp>
    </p:spTree>
    <p:extLst>
      <p:ext uri="{BB962C8B-B14F-4D97-AF65-F5344CB8AC3E}">
        <p14:creationId xmlns:p14="http://schemas.microsoft.com/office/powerpoint/2010/main" val="35321679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Henry Ford was a first adopter of Mass Production</a:t>
            </a:r>
            <a:endParaRPr lang="en-US" dirty="0"/>
          </a:p>
        </p:txBody>
      </p:sp>
      <p:pic>
        <p:nvPicPr>
          <p:cNvPr id="4" name="Content Placeholder 3"/>
          <p:cNvPicPr>
            <a:picLocks noGrp="1" noChangeAspect="1"/>
          </p:cNvPicPr>
          <p:nvPr>
            <p:ph idx="1"/>
          </p:nvPr>
        </p:nvPicPr>
        <p:blipFill>
          <a:blip r:embed="rId2"/>
          <a:srcRect l="-17219" r="-17219"/>
          <a:stretch>
            <a:fillRect/>
          </a:stretch>
        </p:blipFill>
        <p:spPr/>
      </p:pic>
    </p:spTree>
    <p:extLst>
      <p:ext uri="{BB962C8B-B14F-4D97-AF65-F5344CB8AC3E}">
        <p14:creationId xmlns:p14="http://schemas.microsoft.com/office/powerpoint/2010/main" val="24116567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Flow Production</a:t>
            </a:r>
            <a:endParaRPr lang="en-US" dirty="0"/>
          </a:p>
        </p:txBody>
      </p:sp>
      <p:sp>
        <p:nvSpPr>
          <p:cNvPr id="3" name="Content Placeholder 2"/>
          <p:cNvSpPr>
            <a:spLocks noGrp="1"/>
          </p:cNvSpPr>
          <p:nvPr>
            <p:ph idx="1"/>
          </p:nvPr>
        </p:nvSpPr>
        <p:spPr/>
        <p:txBody>
          <a:bodyPr/>
          <a:lstStyle/>
          <a:p>
            <a:pPr marL="0" indent="0">
              <a:buNone/>
            </a:pPr>
            <a:r>
              <a:rPr lang="en-US" dirty="0" smtClean="0"/>
              <a:t>Focuses on a continuous production process of manufacturing products that are standardized in large quantities. Example: newspapers, bottled water</a:t>
            </a:r>
            <a:endParaRPr lang="en-US" dirty="0"/>
          </a:p>
        </p:txBody>
      </p:sp>
    </p:spTree>
    <p:extLst>
      <p:ext uri="{BB962C8B-B14F-4D97-AF65-F5344CB8AC3E}">
        <p14:creationId xmlns:p14="http://schemas.microsoft.com/office/powerpoint/2010/main" val="29741916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Coca-Cola produces 2000 cans of Coke per minute at a bottling plant.</a:t>
            </a:r>
            <a:endParaRPr lang="en-US" dirty="0"/>
          </a:p>
        </p:txBody>
      </p:sp>
      <p:sp>
        <p:nvSpPr>
          <p:cNvPr id="3" name="Content Placeholder 2"/>
          <p:cNvSpPr>
            <a:spLocks noGrp="1"/>
          </p:cNvSpPr>
          <p:nvPr>
            <p:ph idx="1"/>
          </p:nvPr>
        </p:nvSpPr>
        <p:spPr/>
        <p:txBody>
          <a:bodyPr/>
          <a:lstStyle/>
          <a:p>
            <a:r>
              <a:rPr lang="en-US" dirty="0"/>
              <a:t>https://</a:t>
            </a:r>
            <a:r>
              <a:rPr lang="en-US" dirty="0" err="1"/>
              <a:t>www.youtube.com</a:t>
            </a:r>
            <a:r>
              <a:rPr lang="en-US" dirty="0"/>
              <a:t>/</a:t>
            </a:r>
            <a:r>
              <a:rPr lang="en-US" dirty="0" err="1"/>
              <a:t>watch?v</a:t>
            </a:r>
            <a:r>
              <a:rPr lang="en-US" dirty="0"/>
              <a:t>=eYjclT7vLyY</a:t>
            </a:r>
          </a:p>
        </p:txBody>
      </p:sp>
    </p:spTree>
    <p:extLst>
      <p:ext uri="{BB962C8B-B14F-4D97-AF65-F5344CB8AC3E}">
        <p14:creationId xmlns:p14="http://schemas.microsoft.com/office/powerpoint/2010/main" val="30736299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73365534"/>
              </p:ext>
            </p:extLst>
          </p:nvPr>
        </p:nvGraphicFramePr>
        <p:xfrm>
          <a:off x="457200" y="274638"/>
          <a:ext cx="8229600" cy="6107534"/>
        </p:xfrm>
        <a:graphic>
          <a:graphicData uri="http://schemas.openxmlformats.org/drawingml/2006/table">
            <a:tbl>
              <a:tblPr firstRow="1" bandRow="1">
                <a:tableStyleId>{5C22544A-7EE6-4342-B048-85BDC9FD1C3A}</a:tableStyleId>
              </a:tblPr>
              <a:tblGrid>
                <a:gridCol w="4114800"/>
                <a:gridCol w="4114800"/>
              </a:tblGrid>
              <a:tr h="529695">
                <a:tc>
                  <a:txBody>
                    <a:bodyPr/>
                    <a:lstStyle/>
                    <a:p>
                      <a:pPr algn="ctr"/>
                      <a:r>
                        <a:rPr lang="en-US" sz="2800" dirty="0" smtClean="0"/>
                        <a:t>Advantages</a:t>
                      </a:r>
                      <a:endParaRPr lang="en-US" sz="2800" dirty="0"/>
                    </a:p>
                  </a:txBody>
                  <a:tcPr/>
                </a:tc>
                <a:tc>
                  <a:txBody>
                    <a:bodyPr/>
                    <a:lstStyle/>
                    <a:p>
                      <a:pPr algn="ctr"/>
                      <a:r>
                        <a:rPr lang="en-US" sz="2800" dirty="0" smtClean="0"/>
                        <a:t>Disadvantages</a:t>
                      </a:r>
                      <a:endParaRPr lang="en-US" sz="2800" dirty="0"/>
                    </a:p>
                  </a:txBody>
                  <a:tcPr/>
                </a:tc>
              </a:tr>
              <a:tr h="762000">
                <a:tc>
                  <a:txBody>
                    <a:bodyPr/>
                    <a:lstStyle/>
                    <a:p>
                      <a:r>
                        <a:rPr lang="en-US" dirty="0" smtClean="0"/>
                        <a:t>As these production methods are very </a:t>
                      </a:r>
                      <a:r>
                        <a:rPr lang="en-US" b="1" dirty="0" smtClean="0"/>
                        <a:t>capital intensive</a:t>
                      </a:r>
                      <a:r>
                        <a:rPr lang="en-US" baseline="0" dirty="0" smtClean="0"/>
                        <a:t>, output is on a larger scale.</a:t>
                      </a:r>
                      <a:endParaRPr lang="en-US" dirty="0"/>
                    </a:p>
                  </a:txBody>
                  <a:tcPr/>
                </a:tc>
                <a:tc>
                  <a:txBody>
                    <a:bodyPr/>
                    <a:lstStyle/>
                    <a:p>
                      <a:r>
                        <a:rPr lang="en-US" dirty="0" smtClean="0"/>
                        <a:t>The work is likely to be monotonous and therefore </a:t>
                      </a:r>
                      <a:r>
                        <a:rPr lang="en-US" b="1" dirty="0" smtClean="0"/>
                        <a:t>boring</a:t>
                      </a:r>
                      <a:r>
                        <a:rPr lang="en-US" b="0" dirty="0" smtClean="0"/>
                        <a:t>.</a:t>
                      </a:r>
                      <a:endParaRPr lang="en-US" dirty="0"/>
                    </a:p>
                  </a:txBody>
                  <a:tcPr/>
                </a:tc>
              </a:tr>
              <a:tr h="1263050">
                <a:tc>
                  <a:txBody>
                    <a:bodyPr/>
                    <a:lstStyle/>
                    <a:p>
                      <a:r>
                        <a:rPr lang="en-US" dirty="0" smtClean="0"/>
                        <a:t>These methods</a:t>
                      </a:r>
                      <a:r>
                        <a:rPr lang="en-US" baseline="0" dirty="0" smtClean="0"/>
                        <a:t> are the most cost-effective methods of production as costs can be spread over the high volume of output thereby reducing average fixed costs through </a:t>
                      </a:r>
                      <a:r>
                        <a:rPr lang="en-US" b="1" baseline="0" dirty="0" smtClean="0"/>
                        <a:t>technical economies of scale. </a:t>
                      </a:r>
                      <a:endParaRPr lang="en-US" b="1" dirty="0"/>
                    </a:p>
                  </a:txBody>
                  <a:tcPr/>
                </a:tc>
                <a:tc>
                  <a:txBody>
                    <a:bodyPr/>
                    <a:lstStyle/>
                    <a:p>
                      <a:r>
                        <a:rPr lang="en-US" dirty="0" smtClean="0"/>
                        <a:t>There is </a:t>
                      </a:r>
                      <a:r>
                        <a:rPr lang="en-US" b="1" dirty="0" smtClean="0"/>
                        <a:t>inflexibility</a:t>
                      </a:r>
                      <a:r>
                        <a:rPr lang="en-US" dirty="0" smtClean="0"/>
                        <a:t> because once the production process begins there is little chance</a:t>
                      </a:r>
                      <a:r>
                        <a:rPr lang="en-US" baseline="0" dirty="0" smtClean="0"/>
                        <a:t> of of altering the design or specifications. Products must be standardized so cannot be made to the customer’s individual needs.</a:t>
                      </a:r>
                      <a:endParaRPr lang="en-US" dirty="0"/>
                    </a:p>
                  </a:txBody>
                  <a:tcPr/>
                </a:tc>
              </a:tr>
              <a:tr h="1263050">
                <a:tc>
                  <a:txBody>
                    <a:bodyPr/>
                    <a:lstStyle/>
                    <a:p>
                      <a:r>
                        <a:rPr lang="en-US" dirty="0" smtClean="0"/>
                        <a:t>The use of dedicated machinery and equipment means that products are of standardized quality. Workers are skilled and there is a low </a:t>
                      </a:r>
                      <a:r>
                        <a:rPr lang="en-US" b="1" dirty="0" smtClean="0"/>
                        <a:t>defect rate </a:t>
                      </a:r>
                      <a:r>
                        <a:rPr lang="en-US" dirty="0" smtClean="0"/>
                        <a:t>of the product.</a:t>
                      </a:r>
                      <a:endParaRPr lang="en-US" dirty="0"/>
                    </a:p>
                  </a:txBody>
                  <a:tcPr/>
                </a:tc>
                <a:tc>
                  <a:txBody>
                    <a:bodyPr/>
                    <a:lstStyle/>
                    <a:p>
                      <a:r>
                        <a:rPr lang="en-US" dirty="0" smtClean="0"/>
                        <a:t>There are huge</a:t>
                      </a:r>
                      <a:r>
                        <a:rPr lang="en-US" baseline="0" dirty="0" smtClean="0"/>
                        <a:t> </a:t>
                      </a:r>
                      <a:r>
                        <a:rPr lang="en-US" b="1" baseline="0" dirty="0" smtClean="0"/>
                        <a:t>set up costs, running costs </a:t>
                      </a:r>
                      <a:r>
                        <a:rPr lang="en-US" baseline="0" dirty="0" smtClean="0"/>
                        <a:t>and </a:t>
                      </a:r>
                      <a:r>
                        <a:rPr lang="en-US" b="1" baseline="0" dirty="0" smtClean="0"/>
                        <a:t>replacement costs</a:t>
                      </a:r>
                      <a:r>
                        <a:rPr lang="en-US" baseline="0" dirty="0" smtClean="0"/>
                        <a:t>. The reliance on assembly lines means any breakdowns will cause major problems.</a:t>
                      </a:r>
                      <a:endParaRPr lang="en-US" dirty="0"/>
                    </a:p>
                  </a:txBody>
                  <a:tcPr/>
                </a:tc>
              </a:tr>
              <a:tr h="1263050">
                <a:tc>
                  <a:txBody>
                    <a:bodyPr/>
                    <a:lstStyle/>
                    <a:p>
                      <a:r>
                        <a:rPr lang="en-US" b="1" dirty="0" smtClean="0"/>
                        <a:t>Labor costs </a:t>
                      </a:r>
                      <a:r>
                        <a:rPr lang="en-US" dirty="0" smtClean="0"/>
                        <a:t>are low as relatively unskilled</a:t>
                      </a:r>
                      <a:r>
                        <a:rPr lang="en-US" baseline="0" dirty="0" smtClean="0"/>
                        <a:t> workers are required to operate much of the machinery.  They can be hired an trained in as little as 2 hours to work on the assembly line.</a:t>
                      </a:r>
                      <a:endParaRPr lang="en-US" dirty="0"/>
                    </a:p>
                  </a:txBody>
                  <a:tcPr/>
                </a:tc>
                <a:tc>
                  <a:txBody>
                    <a:bodyPr/>
                    <a:lstStyle/>
                    <a:p>
                      <a:r>
                        <a:rPr lang="en-US" dirty="0" smtClean="0"/>
                        <a:t>There</a:t>
                      </a:r>
                      <a:r>
                        <a:rPr lang="en-US" baseline="0" dirty="0" smtClean="0"/>
                        <a:t> is a need for an effective </a:t>
                      </a:r>
                      <a:r>
                        <a:rPr lang="en-US" b="1" baseline="0" dirty="0" smtClean="0"/>
                        <a:t>storage system </a:t>
                      </a:r>
                      <a:r>
                        <a:rPr lang="en-US" baseline="0" dirty="0" smtClean="0"/>
                        <a:t>because there is large volume of inventory.</a:t>
                      </a:r>
                      <a:endParaRPr lang="en-US" dirty="0"/>
                    </a:p>
                  </a:txBody>
                  <a:tcPr/>
                </a:tc>
              </a:tr>
            </a:tbl>
          </a:graphicData>
        </a:graphic>
      </p:graphicFrame>
    </p:spTree>
    <p:extLst>
      <p:ext uri="{BB962C8B-B14F-4D97-AF65-F5344CB8AC3E}">
        <p14:creationId xmlns:p14="http://schemas.microsoft.com/office/powerpoint/2010/main" val="26444430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Cell Production (Cellular Manufacturing)</a:t>
            </a:r>
            <a:endParaRPr lang="en-US" dirty="0"/>
          </a:p>
        </p:txBody>
      </p:sp>
      <p:sp>
        <p:nvSpPr>
          <p:cNvPr id="3" name="Content Placeholder 2"/>
          <p:cNvSpPr>
            <a:spLocks noGrp="1"/>
          </p:cNvSpPr>
          <p:nvPr>
            <p:ph idx="1"/>
          </p:nvPr>
        </p:nvSpPr>
        <p:spPr/>
        <p:txBody>
          <a:bodyPr/>
          <a:lstStyle/>
          <a:p>
            <a:pPr marL="0" indent="0" algn="ctr">
              <a:buNone/>
            </a:pPr>
            <a:r>
              <a:rPr lang="en-US" dirty="0" smtClean="0"/>
              <a:t>A Modern Adaptation to the Assembly Line</a:t>
            </a:r>
          </a:p>
          <a:p>
            <a:pPr marL="0" indent="0">
              <a:buNone/>
            </a:pPr>
            <a:endParaRPr lang="en-US" dirty="0"/>
          </a:p>
          <a:p>
            <a:pPr marL="0" indent="0">
              <a:buNone/>
            </a:pPr>
            <a:r>
              <a:rPr lang="en-US" dirty="0" smtClean="0"/>
              <a:t>Sets of tasks are completed by teams (cells) by splitting the production process into a number of self-contained units.</a:t>
            </a:r>
            <a:endParaRPr lang="en-US" dirty="0"/>
          </a:p>
        </p:txBody>
      </p:sp>
    </p:spTree>
    <p:extLst>
      <p:ext uri="{BB962C8B-B14F-4D97-AF65-F5344CB8AC3E}">
        <p14:creationId xmlns:p14="http://schemas.microsoft.com/office/powerpoint/2010/main" val="25601303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Cellular production explanation</a:t>
            </a:r>
            <a:endParaRPr lang="en-US" dirty="0"/>
          </a:p>
        </p:txBody>
      </p:sp>
      <p:pic>
        <p:nvPicPr>
          <p:cNvPr id="4" name="Cellular Manufacturing and One Piece Flow.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549275" y="1600200"/>
            <a:ext cx="8045450" cy="4525963"/>
          </a:xfrm>
        </p:spPr>
      </p:pic>
    </p:spTree>
    <p:extLst>
      <p:ext uri="{BB962C8B-B14F-4D97-AF65-F5344CB8AC3E}">
        <p14:creationId xmlns:p14="http://schemas.microsoft.com/office/powerpoint/2010/main" val="3300605231"/>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79101789"/>
              </p:ext>
            </p:extLst>
          </p:nvPr>
        </p:nvGraphicFramePr>
        <p:xfrm>
          <a:off x="457200" y="274641"/>
          <a:ext cx="8229600" cy="6795412"/>
        </p:xfrm>
        <a:graphic>
          <a:graphicData uri="http://schemas.openxmlformats.org/drawingml/2006/table">
            <a:tbl>
              <a:tblPr firstRow="1" bandRow="1">
                <a:tableStyleId>{5C22544A-7EE6-4342-B048-85BDC9FD1C3A}</a:tableStyleId>
              </a:tblPr>
              <a:tblGrid>
                <a:gridCol w="4114800"/>
                <a:gridCol w="4114800"/>
              </a:tblGrid>
              <a:tr h="600248">
                <a:tc>
                  <a:txBody>
                    <a:bodyPr/>
                    <a:lstStyle/>
                    <a:p>
                      <a:pPr algn="ctr"/>
                      <a:r>
                        <a:rPr lang="en-US" sz="2800" dirty="0" smtClean="0"/>
                        <a:t>Advantages</a:t>
                      </a:r>
                      <a:endParaRPr lang="en-US" sz="2800" dirty="0"/>
                    </a:p>
                  </a:txBody>
                  <a:tcPr/>
                </a:tc>
                <a:tc>
                  <a:txBody>
                    <a:bodyPr/>
                    <a:lstStyle/>
                    <a:p>
                      <a:pPr algn="ctr"/>
                      <a:r>
                        <a:rPr lang="en-US" sz="2800" dirty="0" smtClean="0"/>
                        <a:t>Disadvantages</a:t>
                      </a:r>
                      <a:endParaRPr lang="en-US" sz="2800" dirty="0"/>
                    </a:p>
                  </a:txBody>
                  <a:tcPr/>
                </a:tc>
              </a:tr>
              <a:tr h="1257405">
                <a:tc>
                  <a:txBody>
                    <a:bodyPr/>
                    <a:lstStyle/>
                    <a:p>
                      <a:r>
                        <a:rPr lang="en-US" dirty="0" smtClean="0"/>
                        <a:t>There is some </a:t>
                      </a:r>
                      <a:r>
                        <a:rPr lang="en-US" b="1" dirty="0" smtClean="0"/>
                        <a:t>autonomy</a:t>
                      </a:r>
                      <a:r>
                        <a:rPr lang="en-US" dirty="0" smtClean="0"/>
                        <a:t> in</a:t>
                      </a:r>
                      <a:r>
                        <a:rPr lang="en-US" baseline="0" dirty="0" smtClean="0"/>
                        <a:t> decision making by letting the team of workers operate as a small and cohesive industrial unit.</a:t>
                      </a:r>
                      <a:endParaRPr lang="en-US" dirty="0"/>
                    </a:p>
                  </a:txBody>
                  <a:tcPr/>
                </a:tc>
                <a:tc>
                  <a:txBody>
                    <a:bodyPr/>
                    <a:lstStyle/>
                    <a:p>
                      <a:r>
                        <a:rPr lang="en-US" dirty="0" smtClean="0"/>
                        <a:t>Cellular manufacturing usually results in </a:t>
                      </a:r>
                      <a:r>
                        <a:rPr lang="en-US" b="1" dirty="0" smtClean="0"/>
                        <a:t>lower output</a:t>
                      </a:r>
                      <a:r>
                        <a:rPr lang="en-US" b="1" baseline="0" dirty="0" smtClean="0"/>
                        <a:t> </a:t>
                      </a:r>
                      <a:r>
                        <a:rPr lang="en-US" baseline="0" dirty="0" smtClean="0"/>
                        <a:t>compared with traditional mass and flow production methods.  Cell teams are not equally productive or efficient.</a:t>
                      </a:r>
                      <a:endParaRPr lang="en-US" dirty="0"/>
                    </a:p>
                  </a:txBody>
                  <a:tcPr/>
                </a:tc>
              </a:tr>
              <a:tr h="1257405">
                <a:tc>
                  <a:txBody>
                    <a:bodyPr/>
                    <a:lstStyle/>
                    <a:p>
                      <a:r>
                        <a:rPr lang="en-US" dirty="0" smtClean="0"/>
                        <a:t>Team members have collective responsibility</a:t>
                      </a:r>
                      <a:r>
                        <a:rPr lang="en-US" baseline="0" dirty="0" smtClean="0"/>
                        <a:t> for their production targets and are held accountable for the quality of the items that they pass to the next group in the production process.  Responsibility and accountability can lead to </a:t>
                      </a:r>
                      <a:r>
                        <a:rPr lang="en-US" b="1" baseline="0" dirty="0" smtClean="0"/>
                        <a:t>better quality standards</a:t>
                      </a:r>
                      <a:r>
                        <a:rPr lang="en-US" baseline="0" dirty="0" smtClean="0"/>
                        <a:t>. </a:t>
                      </a:r>
                      <a:endParaRPr lang="en-US" dirty="0"/>
                    </a:p>
                  </a:txBody>
                  <a:tcPr/>
                </a:tc>
                <a:tc>
                  <a:txBody>
                    <a:bodyPr/>
                    <a:lstStyle/>
                    <a:p>
                      <a:r>
                        <a:rPr lang="en-US" dirty="0" smtClean="0"/>
                        <a:t>Cell production</a:t>
                      </a:r>
                      <a:r>
                        <a:rPr lang="en-US" baseline="0" dirty="0" smtClean="0"/>
                        <a:t> is </a:t>
                      </a:r>
                      <a:r>
                        <a:rPr lang="en-US" b="1" baseline="0" dirty="0" smtClean="0"/>
                        <a:t>capital intensive </a:t>
                      </a:r>
                      <a:r>
                        <a:rPr lang="en-US" baseline="0" dirty="0" smtClean="0"/>
                        <a:t>so the business still has to spend lots of money buying, installing and servicing new machinery and equipment for each cell.</a:t>
                      </a:r>
                      <a:endParaRPr lang="en-US" dirty="0"/>
                    </a:p>
                  </a:txBody>
                  <a:tcPr/>
                </a:tc>
              </a:tr>
              <a:tr h="1257405">
                <a:tc>
                  <a:txBody>
                    <a:bodyPr/>
                    <a:lstStyle/>
                    <a:p>
                      <a:r>
                        <a:rPr lang="en-US" dirty="0" smtClean="0"/>
                        <a:t>Businesses</a:t>
                      </a:r>
                      <a:r>
                        <a:rPr lang="en-US" baseline="0" dirty="0" smtClean="0"/>
                        <a:t> can regulate how much inventory they are producing and create a </a:t>
                      </a:r>
                      <a:r>
                        <a:rPr lang="en-US" b="1" baseline="0" dirty="0" smtClean="0"/>
                        <a:t>just-in-time </a:t>
                      </a:r>
                      <a:r>
                        <a:rPr lang="en-US" baseline="0" dirty="0" smtClean="0"/>
                        <a:t>inventory management system. (Stocks are delivered when they are needed.) </a:t>
                      </a:r>
                      <a:endParaRPr lang="en-US" dirty="0"/>
                    </a:p>
                  </a:txBody>
                  <a:tcPr/>
                </a:tc>
                <a:tc>
                  <a:txBody>
                    <a:bodyPr/>
                    <a:lstStyle/>
                    <a:p>
                      <a:r>
                        <a:rPr lang="en-US" dirty="0" smtClean="0"/>
                        <a:t>Capacity</a:t>
                      </a:r>
                      <a:r>
                        <a:rPr lang="en-US" baseline="0" dirty="0" smtClean="0"/>
                        <a:t> utilization of machinery is lower than mass and flow production </a:t>
                      </a:r>
                      <a:r>
                        <a:rPr lang="en-US" b="1" baseline="0" dirty="0" smtClean="0"/>
                        <a:t>so average fixed costs tend to be higher.</a:t>
                      </a:r>
                      <a:endParaRPr lang="en-US" b="1" dirty="0"/>
                    </a:p>
                  </a:txBody>
                  <a:tcPr/>
                </a:tc>
              </a:tr>
              <a:tr h="1257405">
                <a:tc>
                  <a:txBody>
                    <a:bodyPr/>
                    <a:lstStyle/>
                    <a:p>
                      <a:r>
                        <a:rPr lang="en-US" dirty="0" smtClean="0"/>
                        <a:t>Specialization, coupled with team dynamics and team spirit within each cell, can</a:t>
                      </a:r>
                      <a:r>
                        <a:rPr lang="en-US" baseline="0" dirty="0" smtClean="0"/>
                        <a:t> lead to higher levels of </a:t>
                      </a:r>
                      <a:r>
                        <a:rPr lang="en-US" b="1" baseline="0" dirty="0" smtClean="0"/>
                        <a:t>productivity.</a:t>
                      </a:r>
                      <a:endParaRPr lang="en-US" b="1" dirty="0"/>
                    </a:p>
                  </a:txBody>
                  <a:tcPr/>
                </a:tc>
                <a:tc>
                  <a:txBody>
                    <a:bodyPr/>
                    <a:lstStyle/>
                    <a:p>
                      <a:endParaRPr lang="en-US" dirty="0"/>
                    </a:p>
                  </a:txBody>
                  <a:tcPr/>
                </a:tc>
              </a:tr>
            </a:tbl>
          </a:graphicData>
        </a:graphic>
      </p:graphicFrame>
    </p:spTree>
    <p:extLst>
      <p:ext uri="{BB962C8B-B14F-4D97-AF65-F5344CB8AC3E}">
        <p14:creationId xmlns:p14="http://schemas.microsoft.com/office/powerpoint/2010/main" val="13906383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Important vocabulary words</a:t>
            </a:r>
            <a:endParaRPr lang="en-US" dirty="0"/>
          </a:p>
        </p:txBody>
      </p:sp>
      <p:sp>
        <p:nvSpPr>
          <p:cNvPr id="3" name="Content Placeholder 2"/>
          <p:cNvSpPr>
            <a:spLocks noGrp="1"/>
          </p:cNvSpPr>
          <p:nvPr>
            <p:ph idx="1"/>
          </p:nvPr>
        </p:nvSpPr>
        <p:spPr/>
        <p:txBody>
          <a:bodyPr>
            <a:normAutofit lnSpcReduction="10000"/>
          </a:bodyPr>
          <a:lstStyle/>
          <a:p>
            <a:r>
              <a:rPr lang="en-US" b="1" dirty="0" smtClean="0"/>
              <a:t>Labor-intensive</a:t>
            </a:r>
            <a:r>
              <a:rPr lang="en-US" dirty="0" smtClean="0"/>
              <a:t> - production methods that use a greater proportion of labor than other factor input. Examples: rural farming, construction, restaurants (variable costs)</a:t>
            </a:r>
          </a:p>
          <a:p>
            <a:r>
              <a:rPr lang="en-US" b="1" dirty="0" smtClean="0"/>
              <a:t>Capital-intensive </a:t>
            </a:r>
            <a:r>
              <a:rPr lang="en-US" dirty="0" smtClean="0"/>
              <a:t>– production methods that have a relatively high proportion of capital costs in comparison with labor costs. Examples: car manufacturing, oil refinery (fixed costs, higher output)</a:t>
            </a:r>
          </a:p>
        </p:txBody>
      </p:sp>
    </p:spTree>
    <p:extLst>
      <p:ext uri="{BB962C8B-B14F-4D97-AF65-F5344CB8AC3E}">
        <p14:creationId xmlns:p14="http://schemas.microsoft.com/office/powerpoint/2010/main" val="39854940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Job Production</a:t>
            </a:r>
            <a:endParaRPr lang="en-US" dirty="0"/>
          </a:p>
        </p:txBody>
      </p:sp>
      <p:sp>
        <p:nvSpPr>
          <p:cNvPr id="6" name="Content Placeholder 5"/>
          <p:cNvSpPr>
            <a:spLocks noGrp="1"/>
          </p:cNvSpPr>
          <p:nvPr>
            <p:ph idx="1"/>
          </p:nvPr>
        </p:nvSpPr>
        <p:spPr/>
        <p:txBody>
          <a:bodyPr/>
          <a:lstStyle/>
          <a:p>
            <a:pPr marL="0" indent="0">
              <a:buNone/>
            </a:pPr>
            <a:r>
              <a:rPr lang="en-US" dirty="0" smtClean="0"/>
              <a:t>This production method involves customizing an individual product from start to finish, tailor made to meet the specific requirements of the client.  Examples include: private tutor, hairdresser or construction of a cruise ship. </a:t>
            </a:r>
            <a:endParaRPr lang="en-US" dirty="0"/>
          </a:p>
        </p:txBody>
      </p:sp>
    </p:spTree>
    <p:extLst>
      <p:ext uri="{BB962C8B-B14F-4D97-AF65-F5344CB8AC3E}">
        <p14:creationId xmlns:p14="http://schemas.microsoft.com/office/powerpoint/2010/main" val="35092675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Disney Fantasy</a:t>
            </a:r>
            <a:endParaRPr lang="en-US" dirty="0"/>
          </a:p>
        </p:txBody>
      </p:sp>
      <p:pic>
        <p:nvPicPr>
          <p:cNvPr id="4" name="Disney Fantasy - Final Hull Piece Moves Into Place.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549275" y="1600200"/>
            <a:ext cx="8045450" cy="4525963"/>
          </a:xfrm>
        </p:spPr>
      </p:pic>
    </p:spTree>
    <p:extLst>
      <p:ext uri="{BB962C8B-B14F-4D97-AF65-F5344CB8AC3E}">
        <p14:creationId xmlns:p14="http://schemas.microsoft.com/office/powerpoint/2010/main" val="92351140"/>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Advantages and Disadvantages</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619419216"/>
              </p:ext>
            </p:extLst>
          </p:nvPr>
        </p:nvGraphicFramePr>
        <p:xfrm>
          <a:off x="457200" y="606780"/>
          <a:ext cx="8229600" cy="6123089"/>
        </p:xfrm>
        <a:graphic>
          <a:graphicData uri="http://schemas.openxmlformats.org/drawingml/2006/table">
            <a:tbl>
              <a:tblPr firstRow="1" bandRow="1">
                <a:tableStyleId>{5C22544A-7EE6-4342-B048-85BDC9FD1C3A}</a:tableStyleId>
              </a:tblPr>
              <a:tblGrid>
                <a:gridCol w="4114800"/>
                <a:gridCol w="4114800"/>
              </a:tblGrid>
              <a:tr h="493887">
                <a:tc>
                  <a:txBody>
                    <a:bodyPr/>
                    <a:lstStyle/>
                    <a:p>
                      <a:pPr algn="ctr"/>
                      <a:r>
                        <a:rPr lang="en-US" sz="2000" dirty="0" smtClean="0"/>
                        <a:t>Advantages</a:t>
                      </a:r>
                      <a:r>
                        <a:rPr lang="en-US" sz="2000" baseline="0" dirty="0" smtClean="0"/>
                        <a:t> </a:t>
                      </a:r>
                      <a:endParaRPr lang="en-US" sz="2000" dirty="0"/>
                    </a:p>
                  </a:txBody>
                  <a:tcPr/>
                </a:tc>
                <a:tc>
                  <a:txBody>
                    <a:bodyPr/>
                    <a:lstStyle/>
                    <a:p>
                      <a:pPr algn="ctr"/>
                      <a:r>
                        <a:rPr lang="en-US" sz="2000" dirty="0" smtClean="0"/>
                        <a:t>Disadvantages</a:t>
                      </a:r>
                      <a:endParaRPr lang="en-US" sz="2000" dirty="0"/>
                    </a:p>
                  </a:txBody>
                  <a:tcPr/>
                </a:tc>
              </a:tr>
              <a:tr h="992481">
                <a:tc>
                  <a:txBody>
                    <a:bodyPr/>
                    <a:lstStyle/>
                    <a:p>
                      <a:r>
                        <a:rPr lang="en-US" b="0" dirty="0" smtClean="0"/>
                        <a:t>The </a:t>
                      </a:r>
                      <a:r>
                        <a:rPr lang="en-US" b="1" dirty="0" smtClean="0"/>
                        <a:t>quality</a:t>
                      </a:r>
                      <a:r>
                        <a:rPr lang="en-US" dirty="0" smtClean="0"/>
                        <a:t> of the production</a:t>
                      </a:r>
                      <a:r>
                        <a:rPr lang="en-US" baseline="0" dirty="0" smtClean="0"/>
                        <a:t> and the service because of the highly skilled labor is used</a:t>
                      </a:r>
                      <a:endParaRPr lang="en-US" dirty="0"/>
                    </a:p>
                  </a:txBody>
                  <a:tcPr/>
                </a:tc>
                <a:tc>
                  <a:txBody>
                    <a:bodyPr/>
                    <a:lstStyle/>
                    <a:p>
                      <a:r>
                        <a:rPr lang="en-US" dirty="0" smtClean="0"/>
                        <a:t>The production process is relatively</a:t>
                      </a:r>
                      <a:r>
                        <a:rPr lang="en-US" baseline="0" dirty="0" smtClean="0"/>
                        <a:t> </a:t>
                      </a:r>
                      <a:r>
                        <a:rPr lang="en-US" b="1" baseline="0" dirty="0" smtClean="0"/>
                        <a:t>time</a:t>
                      </a:r>
                      <a:r>
                        <a:rPr lang="en-US" baseline="0" dirty="0" smtClean="0"/>
                        <a:t> </a:t>
                      </a:r>
                      <a:r>
                        <a:rPr lang="en-US" b="1" baseline="0" dirty="0" smtClean="0"/>
                        <a:t>consuming</a:t>
                      </a:r>
                      <a:r>
                        <a:rPr lang="en-US" baseline="0" dirty="0" smtClean="0"/>
                        <a:t> due to the varying and specific requirements of customers.</a:t>
                      </a:r>
                      <a:endParaRPr lang="en-US" dirty="0"/>
                    </a:p>
                  </a:txBody>
                  <a:tcPr/>
                </a:tc>
              </a:tr>
              <a:tr h="992481">
                <a:tc>
                  <a:txBody>
                    <a:bodyPr/>
                    <a:lstStyle/>
                    <a:p>
                      <a:r>
                        <a:rPr lang="en-US" b="1" dirty="0" smtClean="0"/>
                        <a:t>Motivation</a:t>
                      </a:r>
                      <a:r>
                        <a:rPr lang="en-US" dirty="0" smtClean="0"/>
                        <a:t> of workers is also likely to be very high.</a:t>
                      </a:r>
                      <a:r>
                        <a:rPr lang="en-US" baseline="0" dirty="0" smtClean="0"/>
                        <a:t> Workers can feel proud of the finished product. </a:t>
                      </a:r>
                      <a:endParaRPr lang="en-US" dirty="0"/>
                    </a:p>
                  </a:txBody>
                  <a:tcPr/>
                </a:tc>
                <a:tc>
                  <a:txBody>
                    <a:bodyPr/>
                    <a:lstStyle/>
                    <a:p>
                      <a:r>
                        <a:rPr lang="en-US" dirty="0" smtClean="0"/>
                        <a:t>It tends to be </a:t>
                      </a:r>
                      <a:r>
                        <a:rPr lang="en-US" b="1" dirty="0" smtClean="0"/>
                        <a:t>labor</a:t>
                      </a:r>
                      <a:r>
                        <a:rPr lang="en-US" b="1" baseline="0" dirty="0" smtClean="0"/>
                        <a:t> intensive </a:t>
                      </a:r>
                      <a:r>
                        <a:rPr lang="en-US" baseline="0" dirty="0" smtClean="0"/>
                        <a:t>and is   therefore a relatively expensive production method.</a:t>
                      </a:r>
                      <a:endParaRPr lang="en-US" dirty="0"/>
                    </a:p>
                  </a:txBody>
                  <a:tcPr/>
                </a:tc>
              </a:tr>
              <a:tr h="992481">
                <a:tc>
                  <a:txBody>
                    <a:bodyPr/>
                    <a:lstStyle/>
                    <a:p>
                      <a:r>
                        <a:rPr lang="en-US" b="1" dirty="0" smtClean="0"/>
                        <a:t>Flexibility</a:t>
                      </a:r>
                      <a:r>
                        <a:rPr lang="en-US" dirty="0" smtClean="0"/>
                        <a:t> during</a:t>
                      </a:r>
                      <a:r>
                        <a:rPr lang="en-US" baseline="0" dirty="0" smtClean="0"/>
                        <a:t> </a:t>
                      </a:r>
                      <a:r>
                        <a:rPr lang="en-US" dirty="0" smtClean="0"/>
                        <a:t>the planning stages is possible as each product’s design</a:t>
                      </a:r>
                      <a:r>
                        <a:rPr lang="en-US" baseline="0" dirty="0" smtClean="0"/>
                        <a:t> and specifications can be altered according to the customer’s requests and it is possible to change the specs in the middle of a job.</a:t>
                      </a:r>
                      <a:endParaRPr lang="en-US" dirty="0"/>
                    </a:p>
                  </a:txBody>
                  <a:tcPr/>
                </a:tc>
                <a:tc>
                  <a:txBody>
                    <a:bodyPr/>
                    <a:lstStyle/>
                    <a:p>
                      <a:r>
                        <a:rPr lang="en-US" dirty="0" smtClean="0"/>
                        <a:t>There is likely to be a relatively long </a:t>
                      </a:r>
                      <a:r>
                        <a:rPr lang="en-US" b="1" dirty="0" smtClean="0"/>
                        <a:t>working capital cycle </a:t>
                      </a:r>
                      <a:r>
                        <a:rPr lang="en-US" dirty="0" smtClean="0"/>
                        <a:t>due to the length of time involved in producing a</a:t>
                      </a:r>
                      <a:r>
                        <a:rPr lang="en-US" baseline="0" dirty="0" smtClean="0"/>
                        <a:t> product and then selling it.</a:t>
                      </a:r>
                      <a:endParaRPr lang="en-US" dirty="0"/>
                    </a:p>
                  </a:txBody>
                  <a:tcPr/>
                </a:tc>
              </a:tr>
              <a:tr h="992481">
                <a:tc>
                  <a:txBody>
                    <a:bodyPr/>
                    <a:lstStyle/>
                    <a:p>
                      <a:r>
                        <a:rPr lang="en-US" b="1" dirty="0" smtClean="0"/>
                        <a:t>Uniqueness</a:t>
                      </a:r>
                      <a:r>
                        <a:rPr lang="en-US" dirty="0" smtClean="0"/>
                        <a:t> of the product not only helps to maintain</a:t>
                      </a:r>
                      <a:r>
                        <a:rPr lang="en-US" baseline="0" dirty="0" smtClean="0"/>
                        <a:t> staff motivation, but adds value to the production process. </a:t>
                      </a:r>
                      <a:endParaRPr lang="en-US" dirty="0"/>
                    </a:p>
                  </a:txBody>
                  <a:tcPr/>
                </a:tc>
                <a:tc>
                  <a:txBody>
                    <a:bodyPr/>
                    <a:lstStyle/>
                    <a:p>
                      <a:r>
                        <a:rPr lang="en-US" dirty="0" smtClean="0"/>
                        <a:t>Less </a:t>
                      </a:r>
                      <a:r>
                        <a:rPr lang="en-US" b="1" dirty="0" smtClean="0"/>
                        <a:t>economies</a:t>
                      </a:r>
                      <a:r>
                        <a:rPr lang="en-US" b="1" baseline="0" dirty="0" smtClean="0"/>
                        <a:t> of scale </a:t>
                      </a:r>
                      <a:r>
                        <a:rPr lang="en-US" baseline="0" dirty="0" smtClean="0"/>
                        <a:t>can be enjoyed as each good or service is likely to be very unique rather than produced in batches.</a:t>
                      </a:r>
                      <a:endParaRPr lang="en-US" dirty="0"/>
                    </a:p>
                  </a:txBody>
                  <a:tcPr/>
                </a:tc>
              </a:tr>
              <a:tr h="992481">
                <a:tc>
                  <a:txBody>
                    <a:bodyPr/>
                    <a:lstStyle/>
                    <a:p>
                      <a:r>
                        <a:rPr lang="en-US" dirty="0" smtClean="0"/>
                        <a:t>The </a:t>
                      </a:r>
                      <a:r>
                        <a:rPr lang="en-US" b="1" dirty="0" smtClean="0"/>
                        <a:t>customization of</a:t>
                      </a:r>
                      <a:r>
                        <a:rPr lang="en-US" b="1" baseline="0" dirty="0" smtClean="0"/>
                        <a:t> job production </a:t>
                      </a:r>
                      <a:r>
                        <a:rPr lang="en-US" baseline="0" dirty="0" smtClean="0"/>
                        <a:t>creates a variety of </a:t>
                      </a:r>
                      <a:r>
                        <a:rPr lang="en-US" b="1" baseline="0" dirty="0" smtClean="0"/>
                        <a:t>choice</a:t>
                      </a:r>
                      <a:r>
                        <a:rPr lang="en-US" baseline="0" dirty="0" smtClean="0"/>
                        <a:t> for the customer that cannot be met by other methods of production.</a:t>
                      </a:r>
                      <a:endParaRPr lang="en-US" dirty="0"/>
                    </a:p>
                  </a:txBody>
                  <a:tcPr/>
                </a:tc>
                <a:tc>
                  <a:txBody>
                    <a:bodyPr/>
                    <a:lstStyle/>
                    <a:p>
                      <a:r>
                        <a:rPr lang="en-US" dirty="0" smtClean="0"/>
                        <a:t>The </a:t>
                      </a:r>
                      <a:r>
                        <a:rPr lang="en-US" b="1" dirty="0" smtClean="0"/>
                        <a:t>irregularity</a:t>
                      </a:r>
                      <a:r>
                        <a:rPr lang="en-US" b="1" baseline="0" dirty="0" smtClean="0"/>
                        <a:t> of orders </a:t>
                      </a:r>
                      <a:r>
                        <a:rPr lang="en-US" baseline="0" dirty="0" smtClean="0"/>
                        <a:t>means that production is unpredictable so can cause cash flow problems.</a:t>
                      </a:r>
                      <a:endParaRPr lang="en-US" dirty="0"/>
                    </a:p>
                  </a:txBody>
                  <a:tcPr/>
                </a:tc>
              </a:tr>
            </a:tbl>
          </a:graphicData>
        </a:graphic>
      </p:graphicFrame>
    </p:spTree>
    <p:extLst>
      <p:ext uri="{BB962C8B-B14F-4D97-AF65-F5344CB8AC3E}">
        <p14:creationId xmlns:p14="http://schemas.microsoft.com/office/powerpoint/2010/main" val="3412105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Batch Production</a:t>
            </a:r>
            <a:endParaRPr lang="en-US" dirty="0"/>
          </a:p>
        </p:txBody>
      </p:sp>
      <p:sp>
        <p:nvSpPr>
          <p:cNvPr id="3" name="Content Placeholder 2"/>
          <p:cNvSpPr>
            <a:spLocks noGrp="1"/>
          </p:cNvSpPr>
          <p:nvPr>
            <p:ph idx="1"/>
          </p:nvPr>
        </p:nvSpPr>
        <p:spPr/>
        <p:txBody>
          <a:bodyPr/>
          <a:lstStyle/>
          <a:p>
            <a:pPr marL="0" indent="0">
              <a:buNone/>
            </a:pPr>
            <a:r>
              <a:rPr lang="en-US" dirty="0" smtClean="0"/>
              <a:t>Involves simultaneously producing a limited number of identical products (known as batch). Work on each batch is fully completed before production switches to another batch using the same machinery and staff. </a:t>
            </a:r>
          </a:p>
          <a:p>
            <a:pPr marL="0" indent="0">
              <a:buNone/>
            </a:pPr>
            <a:r>
              <a:rPr lang="en-US" dirty="0" smtClean="0"/>
              <a:t>Example: </a:t>
            </a:r>
            <a:r>
              <a:rPr lang="en-US" dirty="0" err="1" smtClean="0"/>
              <a:t>Spyder</a:t>
            </a:r>
            <a:r>
              <a:rPr lang="en-US" dirty="0" smtClean="0"/>
              <a:t> uses batch production when making different sizes and colors. </a:t>
            </a:r>
            <a:endParaRPr lang="en-US" dirty="0"/>
          </a:p>
        </p:txBody>
      </p:sp>
    </p:spTree>
    <p:extLst>
      <p:ext uri="{BB962C8B-B14F-4D97-AF65-F5344CB8AC3E}">
        <p14:creationId xmlns:p14="http://schemas.microsoft.com/office/powerpoint/2010/main" val="19321028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One more thing about batch production</a:t>
            </a:r>
            <a:endParaRPr lang="en-US" dirty="0"/>
          </a:p>
        </p:txBody>
      </p:sp>
      <p:sp>
        <p:nvSpPr>
          <p:cNvPr id="3" name="Content Placeholder 2"/>
          <p:cNvSpPr>
            <a:spLocks noGrp="1"/>
          </p:cNvSpPr>
          <p:nvPr>
            <p:ph idx="1"/>
          </p:nvPr>
        </p:nvSpPr>
        <p:spPr/>
        <p:txBody>
          <a:bodyPr/>
          <a:lstStyle/>
          <a:p>
            <a:pPr marL="0" indent="0">
              <a:buNone/>
            </a:pPr>
            <a:r>
              <a:rPr lang="en-US" dirty="0" smtClean="0"/>
              <a:t>This is used normally when level of demand for a product is unclear.  There will be estimates of sales and then monitored. Then outputs can be adjusted if necessary.  </a:t>
            </a:r>
          </a:p>
          <a:p>
            <a:pPr marL="0" indent="0">
              <a:buNone/>
            </a:pPr>
            <a:r>
              <a:rPr lang="en-US" dirty="0" smtClean="0"/>
              <a:t>Don’t assume this is just for small batches like a baker.  </a:t>
            </a:r>
            <a:r>
              <a:rPr lang="en-US" dirty="0" smtClean="0">
                <a:sym typeface="Wingdings"/>
              </a:rPr>
              <a:t>  </a:t>
            </a:r>
            <a:endParaRPr lang="en-US" dirty="0"/>
          </a:p>
        </p:txBody>
      </p:sp>
    </p:spTree>
    <p:extLst>
      <p:ext uri="{BB962C8B-B14F-4D97-AF65-F5344CB8AC3E}">
        <p14:creationId xmlns:p14="http://schemas.microsoft.com/office/powerpoint/2010/main" val="21100382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68911964"/>
              </p:ext>
            </p:extLst>
          </p:nvPr>
        </p:nvGraphicFramePr>
        <p:xfrm>
          <a:off x="301978" y="274638"/>
          <a:ext cx="8229600" cy="5714151"/>
        </p:xfrm>
        <a:graphic>
          <a:graphicData uri="http://schemas.openxmlformats.org/drawingml/2006/table">
            <a:tbl>
              <a:tblPr firstRow="1" bandRow="1">
                <a:tableStyleId>{5C22544A-7EE6-4342-B048-85BDC9FD1C3A}</a:tableStyleId>
              </a:tblPr>
              <a:tblGrid>
                <a:gridCol w="4114800"/>
                <a:gridCol w="4114800"/>
              </a:tblGrid>
              <a:tr h="614362">
                <a:tc>
                  <a:txBody>
                    <a:bodyPr/>
                    <a:lstStyle/>
                    <a:p>
                      <a:pPr algn="ctr"/>
                      <a:r>
                        <a:rPr lang="en-US" sz="2800" b="1" dirty="0" smtClean="0"/>
                        <a:t>Advantages</a:t>
                      </a:r>
                      <a:endParaRPr lang="en-US" sz="2800" b="1" dirty="0"/>
                    </a:p>
                  </a:txBody>
                  <a:tcPr/>
                </a:tc>
                <a:tc>
                  <a:txBody>
                    <a:bodyPr/>
                    <a:lstStyle/>
                    <a:p>
                      <a:pPr algn="ctr"/>
                      <a:r>
                        <a:rPr lang="en-US" sz="2800" b="1" dirty="0" smtClean="0"/>
                        <a:t>Disadvantages</a:t>
                      </a:r>
                      <a:endParaRPr lang="en-US" sz="2800" b="1" dirty="0"/>
                    </a:p>
                  </a:txBody>
                  <a:tcPr/>
                </a:tc>
              </a:tr>
              <a:tr h="1212250">
                <a:tc>
                  <a:txBody>
                    <a:bodyPr/>
                    <a:lstStyle/>
                    <a:p>
                      <a:r>
                        <a:rPr lang="en-US" b="1" dirty="0" smtClean="0"/>
                        <a:t>Economies of Scale </a:t>
                      </a:r>
                      <a:r>
                        <a:rPr lang="en-US" dirty="0" smtClean="0"/>
                        <a:t>can be enjoyed as machinery can be used to produce</a:t>
                      </a:r>
                      <a:r>
                        <a:rPr lang="en-US" baseline="0" dirty="0" smtClean="0"/>
                        <a:t> larger quantities. Raw materials and components can also be bought in bulk.</a:t>
                      </a:r>
                      <a:endParaRPr lang="en-US" dirty="0"/>
                    </a:p>
                  </a:txBody>
                  <a:tcPr/>
                </a:tc>
                <a:tc>
                  <a:txBody>
                    <a:bodyPr/>
                    <a:lstStyle/>
                    <a:p>
                      <a:r>
                        <a:rPr lang="en-US" b="1" dirty="0" smtClean="0"/>
                        <a:t>Storage</a:t>
                      </a:r>
                      <a:r>
                        <a:rPr lang="en-US" dirty="0" smtClean="0"/>
                        <a:t> is important as batch production</a:t>
                      </a:r>
                      <a:r>
                        <a:rPr lang="en-US" baseline="0" dirty="0" smtClean="0"/>
                        <a:t> can result in a high amount of stock. This will increase production costs because of storage costs and insurance costs.</a:t>
                      </a:r>
                      <a:endParaRPr lang="en-US" dirty="0"/>
                    </a:p>
                  </a:txBody>
                  <a:tcPr/>
                </a:tc>
              </a:tr>
              <a:tr h="1212250">
                <a:tc>
                  <a:txBody>
                    <a:bodyPr/>
                    <a:lstStyle/>
                    <a:p>
                      <a:r>
                        <a:rPr lang="en-US" b="1" dirty="0" smtClean="0"/>
                        <a:t>Specialization</a:t>
                      </a:r>
                      <a:r>
                        <a:rPr lang="en-US" baseline="0" dirty="0" smtClean="0"/>
                        <a:t> in the various production processes is likely to lead to increased productivity (output per worker) and better quality products.</a:t>
                      </a:r>
                      <a:endParaRPr lang="en-US" dirty="0"/>
                    </a:p>
                  </a:txBody>
                  <a:tcPr/>
                </a:tc>
                <a:tc>
                  <a:txBody>
                    <a:bodyPr/>
                    <a:lstStyle/>
                    <a:p>
                      <a:r>
                        <a:rPr lang="en-US" dirty="0" smtClean="0"/>
                        <a:t>As</a:t>
                      </a:r>
                      <a:r>
                        <a:rPr lang="en-US" baseline="0" dirty="0" smtClean="0"/>
                        <a:t> with all systems of division of labor, jobs get repetitive and can lead to </a:t>
                      </a:r>
                      <a:r>
                        <a:rPr lang="en-US" b="1" baseline="0" dirty="0" smtClean="0"/>
                        <a:t>boredom</a:t>
                      </a:r>
                      <a:r>
                        <a:rPr lang="en-US" baseline="0" dirty="0" smtClean="0"/>
                        <a:t>.  This might, therefore, reduce motivation and productive efficiency.</a:t>
                      </a:r>
                      <a:endParaRPr lang="en-US" dirty="0"/>
                    </a:p>
                  </a:txBody>
                  <a:tcPr/>
                </a:tc>
              </a:tr>
              <a:tr h="1212250">
                <a:tc>
                  <a:txBody>
                    <a:bodyPr/>
                    <a:lstStyle/>
                    <a:p>
                      <a:r>
                        <a:rPr lang="en-US" dirty="0" smtClean="0"/>
                        <a:t>As</a:t>
                      </a:r>
                      <a:r>
                        <a:rPr lang="en-US" baseline="0" dirty="0" smtClean="0"/>
                        <a:t> a </a:t>
                      </a:r>
                      <a:r>
                        <a:rPr lang="en-US" b="1" baseline="0" dirty="0" smtClean="0"/>
                        <a:t>variety</a:t>
                      </a:r>
                      <a:r>
                        <a:rPr lang="en-US" baseline="0" dirty="0" smtClean="0"/>
                        <a:t> of products can be made, customers have more choice. Example: Same t-shirt but with different logos…</a:t>
                      </a:r>
                      <a:endParaRPr lang="en-US" dirty="0"/>
                    </a:p>
                  </a:txBody>
                  <a:tcPr/>
                </a:tc>
                <a:tc>
                  <a:txBody>
                    <a:bodyPr/>
                    <a:lstStyle/>
                    <a:p>
                      <a:r>
                        <a:rPr lang="en-US" dirty="0" smtClean="0"/>
                        <a:t>A degree of </a:t>
                      </a:r>
                      <a:r>
                        <a:rPr lang="en-US" b="1" dirty="0" smtClean="0"/>
                        <a:t>inflexibility </a:t>
                      </a:r>
                      <a:r>
                        <a:rPr lang="en-US" dirty="0" smtClean="0"/>
                        <a:t>exists because once the production run for a batch has</a:t>
                      </a:r>
                      <a:r>
                        <a:rPr lang="en-US" baseline="0" dirty="0" smtClean="0"/>
                        <a:t> started, it is difficult to switch to or work on another batch. This can cause delays in the production process.</a:t>
                      </a:r>
                      <a:endParaRPr lang="en-US" dirty="0"/>
                    </a:p>
                  </a:txBody>
                  <a:tcPr/>
                </a:tc>
              </a:tr>
              <a:tr h="1212250">
                <a:tc>
                  <a:txBody>
                    <a:bodyPr/>
                    <a:lstStyle/>
                    <a:p>
                      <a:r>
                        <a:rPr lang="en-US" dirty="0" smtClean="0"/>
                        <a:t>Variety can </a:t>
                      </a:r>
                      <a:r>
                        <a:rPr lang="en-US" b="1" dirty="0" smtClean="0"/>
                        <a:t>reduce risks</a:t>
                      </a:r>
                      <a:r>
                        <a:rPr lang="en-US" b="1" baseline="0" dirty="0" smtClean="0"/>
                        <a:t> </a:t>
                      </a:r>
                      <a:r>
                        <a:rPr lang="en-US" baseline="0" dirty="0" smtClean="0"/>
                        <a:t>of producing just a single product with limited sales potential. </a:t>
                      </a:r>
                      <a:endParaRPr lang="en-US" dirty="0"/>
                    </a:p>
                  </a:txBody>
                  <a:tcPr/>
                </a:tc>
                <a:tc>
                  <a:txBody>
                    <a:bodyPr/>
                    <a:lstStyle/>
                    <a:p>
                      <a:r>
                        <a:rPr lang="en-US" b="1" dirty="0" smtClean="0"/>
                        <a:t>High production</a:t>
                      </a:r>
                      <a:r>
                        <a:rPr lang="en-US" b="1" baseline="0" dirty="0" smtClean="0"/>
                        <a:t> costs </a:t>
                      </a:r>
                      <a:r>
                        <a:rPr lang="en-US" baseline="0" dirty="0" smtClean="0"/>
                        <a:t>due to the reliance on machinery and equipment. (in larger scale production)</a:t>
                      </a:r>
                      <a:endParaRPr lang="en-US" dirty="0"/>
                    </a:p>
                  </a:txBody>
                  <a:tcPr/>
                </a:tc>
              </a:tr>
            </a:tbl>
          </a:graphicData>
        </a:graphic>
      </p:graphicFrame>
    </p:spTree>
    <p:extLst>
      <p:ext uri="{BB962C8B-B14F-4D97-AF65-F5344CB8AC3E}">
        <p14:creationId xmlns:p14="http://schemas.microsoft.com/office/powerpoint/2010/main" val="1299540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Mass Production</a:t>
            </a:r>
            <a:endParaRPr lang="en-US" dirty="0"/>
          </a:p>
        </p:txBody>
      </p:sp>
      <p:sp>
        <p:nvSpPr>
          <p:cNvPr id="3" name="Content Placeholder 2"/>
          <p:cNvSpPr>
            <a:spLocks noGrp="1"/>
          </p:cNvSpPr>
          <p:nvPr>
            <p:ph idx="1"/>
          </p:nvPr>
        </p:nvSpPr>
        <p:spPr/>
        <p:txBody>
          <a:bodyPr/>
          <a:lstStyle/>
          <a:p>
            <a:pPr marL="0" indent="0">
              <a:buNone/>
            </a:pPr>
            <a:r>
              <a:rPr lang="en-US" dirty="0" smtClean="0"/>
              <a:t>Manufacturing of large amounts of standardized product.  </a:t>
            </a:r>
          </a:p>
          <a:p>
            <a:pPr marL="0" indent="0">
              <a:buNone/>
            </a:pPr>
            <a:r>
              <a:rPr lang="en-US" dirty="0" smtClean="0"/>
              <a:t>Many times individual parts are produced first at other sites and then brought together to form the product.</a:t>
            </a:r>
          </a:p>
          <a:p>
            <a:pPr marL="0" indent="0">
              <a:buNone/>
            </a:pPr>
            <a:r>
              <a:rPr lang="en-US" dirty="0" smtClean="0"/>
              <a:t> </a:t>
            </a:r>
            <a:endParaRPr lang="en-US" dirty="0"/>
          </a:p>
        </p:txBody>
      </p:sp>
    </p:spTree>
    <p:extLst>
      <p:ext uri="{BB962C8B-B14F-4D97-AF65-F5344CB8AC3E}">
        <p14:creationId xmlns:p14="http://schemas.microsoft.com/office/powerpoint/2010/main" val="33912925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Mass Production</a:t>
            </a:r>
            <a:endParaRPr lang="en-US" dirty="0"/>
          </a:p>
        </p:txBody>
      </p:sp>
      <p:sp>
        <p:nvSpPr>
          <p:cNvPr id="3" name="Content Placeholder 2"/>
          <p:cNvSpPr>
            <a:spLocks noGrp="1"/>
          </p:cNvSpPr>
          <p:nvPr>
            <p:ph idx="1"/>
          </p:nvPr>
        </p:nvSpPr>
        <p:spPr/>
        <p:txBody>
          <a:bodyPr/>
          <a:lstStyle/>
          <a:p>
            <a:r>
              <a:rPr lang="en-US" dirty="0" smtClean="0"/>
              <a:t>SPECIALIZATION: used in the workforce with people used at each work station to carry out a different function essential to the overall production process. </a:t>
            </a:r>
          </a:p>
          <a:p>
            <a:endParaRPr lang="en-US" dirty="0"/>
          </a:p>
          <a:p>
            <a:pPr marL="0" indent="0">
              <a:buNone/>
            </a:pPr>
            <a:r>
              <a:rPr lang="en-US" dirty="0" smtClean="0"/>
              <a:t>  </a:t>
            </a:r>
            <a:endParaRPr lang="en-US" dirty="0"/>
          </a:p>
        </p:txBody>
      </p:sp>
    </p:spTree>
    <p:extLst>
      <p:ext uri="{BB962C8B-B14F-4D97-AF65-F5344CB8AC3E}">
        <p14:creationId xmlns:p14="http://schemas.microsoft.com/office/powerpoint/2010/main" val="529283535"/>
      </p:ext>
    </p:extLst>
  </p:cSld>
  <p:clrMapOvr>
    <a:masterClrMapping/>
  </p:clrMapOvr>
</p:sld>
</file>

<file path=ppt/theme/theme1.xml><?xml version="1.0" encoding="utf-8"?>
<a:theme xmlns:a="http://schemas.openxmlformats.org/drawingml/2006/main" name=" Black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Black .thmx</Template>
  <TotalTime>675</TotalTime>
  <Words>1192</Words>
  <Application>Microsoft Macintosh PowerPoint</Application>
  <PresentationFormat>On-screen Show (4:3)</PresentationFormat>
  <Paragraphs>74</Paragraphs>
  <Slides>17</Slides>
  <Notes>0</Notes>
  <HiddenSlides>0</HiddenSlides>
  <MMClips>2</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 Black </vt:lpstr>
      <vt:lpstr>Production Methods</vt:lpstr>
      <vt:lpstr>Job Production</vt:lpstr>
      <vt:lpstr>Disney Fantasy</vt:lpstr>
      <vt:lpstr>Advantages and Disadvantages</vt:lpstr>
      <vt:lpstr>Batch Production</vt:lpstr>
      <vt:lpstr>One more thing about batch production</vt:lpstr>
      <vt:lpstr>PowerPoint Presentation</vt:lpstr>
      <vt:lpstr>Mass Production</vt:lpstr>
      <vt:lpstr>Mass Production</vt:lpstr>
      <vt:lpstr>Henry Ford was a first adopter of Mass Production</vt:lpstr>
      <vt:lpstr>Flow Production</vt:lpstr>
      <vt:lpstr>Coca-Cola produces 2000 cans of Coke per minute at a bottling plant.</vt:lpstr>
      <vt:lpstr>PowerPoint Presentation</vt:lpstr>
      <vt:lpstr>Cell Production (Cellular Manufacturing)</vt:lpstr>
      <vt:lpstr>Cellular production explanation</vt:lpstr>
      <vt:lpstr>PowerPoint Presentation</vt:lpstr>
      <vt:lpstr>Important vocabulary words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Production Methods</dc:title>
  <dc:creator>Amy Jacobs</dc:creator>
  <cp:lastModifiedBy>Amy Jacobs</cp:lastModifiedBy>
  <cp:revision>14</cp:revision>
  <dcterms:created xsi:type="dcterms:W3CDTF">2017-01-06T01:20:34Z</dcterms:created>
  <dcterms:modified xsi:type="dcterms:W3CDTF">2017-01-06T12:35:49Z</dcterms:modified>
</cp:coreProperties>
</file>